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2"/>
  </p:notesMasterIdLst>
  <p:sldIdLst>
    <p:sldId id="731" r:id="rId5"/>
    <p:sldId id="257" r:id="rId6"/>
    <p:sldId id="258" r:id="rId7"/>
    <p:sldId id="259" r:id="rId8"/>
    <p:sldId id="260" r:id="rId9"/>
    <p:sldId id="286" r:id="rId10"/>
    <p:sldId id="276" r:id="rId11"/>
    <p:sldId id="288" r:id="rId12"/>
    <p:sldId id="277" r:id="rId13"/>
    <p:sldId id="287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96" r:id="rId22"/>
    <p:sldId id="268" r:id="rId23"/>
    <p:sldId id="269" r:id="rId24"/>
    <p:sldId id="280" r:id="rId25"/>
    <p:sldId id="275" r:id="rId26"/>
    <p:sldId id="289" r:id="rId27"/>
    <p:sldId id="290" r:id="rId28"/>
    <p:sldId id="291" r:id="rId29"/>
    <p:sldId id="278" r:id="rId30"/>
    <p:sldId id="272" r:id="rId31"/>
    <p:sldId id="283" r:id="rId32"/>
    <p:sldId id="279" r:id="rId33"/>
    <p:sldId id="273" r:id="rId34"/>
    <p:sldId id="285" r:id="rId35"/>
    <p:sldId id="292" r:id="rId36"/>
    <p:sldId id="282" r:id="rId37"/>
    <p:sldId id="274" r:id="rId38"/>
    <p:sldId id="293" r:id="rId39"/>
    <p:sldId id="294" r:id="rId40"/>
    <p:sldId id="297" r:id="rId4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A6C86EC6-611A-2C44-A847-41401FD84126}">
          <p14:sldIdLst>
            <p14:sldId id="731"/>
          </p14:sldIdLst>
        </p14:section>
        <p14:section name="Default Section" id="{7C4FC819-BD36-2F43-BCDD-BF3932A75493}">
          <p14:sldIdLst>
            <p14:sldId id="257"/>
            <p14:sldId id="258"/>
            <p14:sldId id="259"/>
            <p14:sldId id="260"/>
            <p14:sldId id="286"/>
            <p14:sldId id="276"/>
            <p14:sldId id="288"/>
            <p14:sldId id="277"/>
            <p14:sldId id="287"/>
            <p14:sldId id="261"/>
            <p14:sldId id="262"/>
            <p14:sldId id="263"/>
            <p14:sldId id="264"/>
            <p14:sldId id="265"/>
            <p14:sldId id="266"/>
            <p14:sldId id="267"/>
            <p14:sldId id="296"/>
            <p14:sldId id="268"/>
            <p14:sldId id="269"/>
            <p14:sldId id="280"/>
            <p14:sldId id="275"/>
            <p14:sldId id="289"/>
            <p14:sldId id="290"/>
            <p14:sldId id="291"/>
            <p14:sldId id="278"/>
            <p14:sldId id="272"/>
            <p14:sldId id="283"/>
            <p14:sldId id="279"/>
            <p14:sldId id="273"/>
            <p14:sldId id="285"/>
            <p14:sldId id="292"/>
            <p14:sldId id="282"/>
            <p14:sldId id="274"/>
            <p14:sldId id="293"/>
            <p14:sldId id="294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EEEE"/>
    <a:srgbClr val="0099FF"/>
    <a:srgbClr val="C09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B9C6C1-4052-4D1F-A166-0F8A817D6A3A}" v="1" dt="2025-04-24T09:53:35.107"/>
    <p1510:client id="{7D707EA2-A426-484C-AA58-BA96F15246A5}" v="14" dt="2025-04-23T07:42:52.683"/>
    <p1510:client id="{B27261E0-51AF-4848-A36A-8B0F65EF5366}" v="46" dt="2025-04-23T06:32:55.170"/>
    <p1510:client id="{B334A595-B13D-DBF9-2CD5-A3E1C23697EC}" v="2" dt="2025-04-23T07:19:54.7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17"/>
    <p:restoredTop sz="84795"/>
  </p:normalViewPr>
  <p:slideViewPr>
    <p:cSldViewPr snapToGrid="0">
      <p:cViewPr varScale="1">
        <p:scale>
          <a:sx n="135" d="100"/>
          <a:sy n="135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tiff>
</file>

<file path=ppt/media/image17.pn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24-4-2025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85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Delete entire graph: DELETE WHERE { ?x ?y ?z }</a:t>
            </a:r>
          </a:p>
          <a:p>
            <a:endParaRPr lang="en-US" dirty="0"/>
          </a:p>
          <a:p>
            <a:r>
              <a:rPr lang="en-US" dirty="0"/>
              <a:t>&lt;http://</a:t>
            </a:r>
            <a:r>
              <a:rPr lang="en-US" dirty="0" err="1"/>
              <a:t>www.opengis.net</a:t>
            </a:r>
            <a:r>
              <a:rPr lang="en-US" dirty="0"/>
              <a:t>/def/</a:t>
            </a:r>
            <a:r>
              <a:rPr lang="en-US" dirty="0" err="1"/>
              <a:t>crs</a:t>
            </a:r>
            <a:r>
              <a:rPr lang="en-US" dirty="0"/>
              <a:t>/OGC/1.3/CRS84&gt;</a:t>
            </a:r>
          </a:p>
          <a:p>
            <a:endParaRPr lang="en-US" dirty="0"/>
          </a:p>
          <a:p>
            <a:r>
              <a:rPr lang="en-US" dirty="0"/>
              <a:t>&lt;http://</a:t>
            </a:r>
            <a:r>
              <a:rPr lang="en-US" dirty="0" err="1"/>
              <a:t>dbpedia.org</a:t>
            </a:r>
            <a:r>
              <a:rPr lang="en-US" dirty="0"/>
              <a:t>/page/</a:t>
            </a:r>
            <a:r>
              <a:rPr lang="en-US" dirty="0" err="1"/>
              <a:t>Hyde_Park</a:t>
            </a:r>
            <a:r>
              <a:rPr lang="en-US" dirty="0"/>
              <a:t>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3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641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188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476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Praga_Khan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216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068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0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62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94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85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Delete entire graph: DELETE WHERE { ?x ?y ?z }</a:t>
            </a:r>
          </a:p>
          <a:p>
            <a:r>
              <a:rPr lang="en-US" dirty="0"/>
              <a:t>&lt;http://</a:t>
            </a:r>
            <a:r>
              <a:rPr lang="en-US" dirty="0" err="1"/>
              <a:t>www.opengis.net</a:t>
            </a:r>
            <a:r>
              <a:rPr lang="en-US" dirty="0"/>
              <a:t>/def/</a:t>
            </a:r>
            <a:r>
              <a:rPr lang="en-US" dirty="0" err="1"/>
              <a:t>crs</a:t>
            </a:r>
            <a:r>
              <a:rPr lang="en-US" dirty="0"/>
              <a:t>/OGC/1.3/CRS84&gt;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699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Delete entire graph: DELETE WHERE { ?x ?y ?z }</a:t>
            </a:r>
          </a:p>
          <a:p>
            <a:r>
              <a:rPr lang="en-US" dirty="0"/>
              <a:t>&lt;http://</a:t>
            </a:r>
            <a:r>
              <a:rPr lang="en-US" dirty="0" err="1"/>
              <a:t>www.opengis.net</a:t>
            </a:r>
            <a:r>
              <a:rPr lang="en-US" dirty="0"/>
              <a:t>/def/</a:t>
            </a:r>
            <a:r>
              <a:rPr lang="en-US" dirty="0" err="1"/>
              <a:t>crs</a:t>
            </a:r>
            <a:r>
              <a:rPr lang="en-US" dirty="0"/>
              <a:t>/OGC/1.3/CRS84&gt;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828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Delete entire graph: DELETE WHERE { ?x ?y ?z }</a:t>
            </a:r>
          </a:p>
          <a:p>
            <a:endParaRPr lang="en-US" dirty="0"/>
          </a:p>
          <a:p>
            <a:r>
              <a:rPr lang="en-US" dirty="0"/>
              <a:t>&lt;http://</a:t>
            </a:r>
            <a:r>
              <a:rPr lang="en-US" dirty="0" err="1"/>
              <a:t>www.opengis.net</a:t>
            </a:r>
            <a:r>
              <a:rPr lang="en-US" dirty="0"/>
              <a:t>/def/</a:t>
            </a:r>
            <a:r>
              <a:rPr lang="en-US" dirty="0" err="1"/>
              <a:t>crs</a:t>
            </a:r>
            <a:r>
              <a:rPr lang="en-US" dirty="0"/>
              <a:t>/OGC/1.3/CRS84&gt;</a:t>
            </a:r>
          </a:p>
          <a:p>
            <a:endParaRPr lang="en-US" dirty="0"/>
          </a:p>
          <a:p>
            <a:r>
              <a:rPr lang="en-US" dirty="0"/>
              <a:t>&lt;http://</a:t>
            </a:r>
            <a:r>
              <a:rPr lang="en-US" dirty="0" err="1"/>
              <a:t>dbpedia.org</a:t>
            </a:r>
            <a:r>
              <a:rPr lang="en-US" dirty="0"/>
              <a:t>/page/</a:t>
            </a:r>
            <a:r>
              <a:rPr lang="en-US" dirty="0" err="1"/>
              <a:t>Hyde_Park</a:t>
            </a:r>
            <a:r>
              <a:rPr lang="en-US" dirty="0"/>
              <a:t>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21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04025-D92E-6742-87CC-2FE86163A005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04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24-4-2025</a:t>
            </a:fld>
            <a:endParaRPr lang="nl-NL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24-4-2025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24-4-2025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24-4-2025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24-4-2025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24-4-2025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/>
              <a:t>	</a:t>
            </a:r>
          </a:p>
          <a:p>
            <a:pPr marL="0" lvl="0" indent="0" algn="ctr">
              <a:buNone/>
            </a:pPr>
            <a:endParaRPr lang="fr-FR"/>
          </a:p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24-4-2025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24-4-2025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24-4-2025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24-4-2025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8"/>
          <p:cNvSpPr txBox="1">
            <a:spLocks noChangeArrowheads="1"/>
          </p:cNvSpPr>
          <p:nvPr userDrawn="1"/>
        </p:nvSpPr>
        <p:spPr bwMode="auto">
          <a:xfrm>
            <a:off x="9956800" y="214313"/>
            <a:ext cx="1794933" cy="215900"/>
          </a:xfrm>
          <a:prstGeom prst="rect">
            <a:avLst/>
          </a:prstGeom>
          <a:noFill/>
          <a:ln w="9525">
            <a:noFill/>
            <a:miter lim="800000"/>
            <a:headEnd type="none" w="med" len="lg"/>
            <a:tailEnd/>
          </a:ln>
          <a:effectLst/>
        </p:spPr>
        <p:txBody>
          <a:bodyPr lIns="0" rIns="0">
            <a:prstTxWarp prst="textNoShape">
              <a:avLst/>
            </a:prstTxWarp>
            <a:spAutoFit/>
          </a:bodyPr>
          <a:lstStyle/>
          <a:p>
            <a:pPr eaLnBrk="0" hangingPunct="0">
              <a:defRPr/>
            </a:pPr>
            <a:r>
              <a:rPr lang="en-US" sz="800">
                <a:solidFill>
                  <a:srgbClr val="FFFFFF"/>
                </a:solidFill>
                <a:latin typeface="Arial" pitchFamily="-106" charset="0"/>
                <a:ea typeface="Arial" pitchFamily="-106" charset="0"/>
                <a:cs typeface="Arial" pitchFamily="-106" charset="0"/>
              </a:rPr>
              <a:t>®</a:t>
            </a:r>
          </a:p>
        </p:txBody>
      </p:sp>
      <p:pic>
        <p:nvPicPr>
          <p:cNvPr id="5" name="Picture 10" descr="OGC header 20101220.pn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224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1" descr="whitelogo_OGC2-01-01.png"/>
          <p:cNvPicPr>
            <a:picLocks noChangeAspect="1"/>
          </p:cNvPicPr>
          <p:nvPr userDrawn="1"/>
        </p:nvPicPr>
        <p:blipFill>
          <a:blip r:embed="rId3"/>
          <a:srcRect t="26393" b="14664"/>
          <a:stretch>
            <a:fillRect/>
          </a:stretch>
        </p:blipFill>
        <p:spPr bwMode="auto">
          <a:xfrm>
            <a:off x="9366251" y="69850"/>
            <a:ext cx="2825749" cy="844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11480800" y="50800"/>
            <a:ext cx="3545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b="0">
                <a:solidFill>
                  <a:srgbClr val="FFFFFF"/>
                </a:solidFill>
                <a:ea typeface="Arial" pitchFamily="-106" charset="0"/>
                <a:cs typeface="Arial" pitchFamily="-106" charset="0"/>
              </a:rPr>
              <a:t>®</a:t>
            </a:r>
          </a:p>
        </p:txBody>
      </p:sp>
      <p:sp>
        <p:nvSpPr>
          <p:cNvPr id="4638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016000" y="2667000"/>
            <a:ext cx="10363200" cy="1143000"/>
          </a:xfrm>
        </p:spPr>
        <p:txBody>
          <a:bodyPr/>
          <a:lstStyle>
            <a:lvl1pPr>
              <a:defRPr>
                <a:latin typeface="Arial Black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6387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930400" y="4114800"/>
            <a:ext cx="8534400" cy="1371600"/>
          </a:xfr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092E5C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4013200" y="6248400"/>
            <a:ext cx="4368800" cy="457200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r>
              <a:rPr lang="en-US" dirty="0"/>
              <a:t>© 2018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2722607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24-4-2025</a:t>
            </a:fld>
            <a:endParaRPr lang="nl-NL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24-4-2025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24-4-2025</a:t>
            </a:fld>
            <a:endParaRPr lang="nl-NL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24-4-2025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24-4-2025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24-4-2025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24-4-2025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  <p:sldLayoutId id="2147483683" r:id="rId33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InstallingParliament.pptx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.org/2002/07/ow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.org/2002/07/ow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dbpedia.org/page/Hyde_Park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dbpedia.org/ontology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forge.taotesting.com/attachments/download/563/dbpedia-sparql-examples.pdf" TargetMode="External"/><Relationship Id="rId2" Type="http://schemas.openxmlformats.org/officeDocument/2006/relationships/hyperlink" Target="http://rdf.myexperiment.org/howtosparql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example.org/ns" TargetMode="External"/><Relationship Id="rId2" Type="http://schemas.openxmlformats.org/officeDocument/2006/relationships/hyperlink" Target="http://purl.org/dc/elements/1.1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example.org/ns" TargetMode="External"/><Relationship Id="rId2" Type="http://schemas.openxmlformats.org/officeDocument/2006/relationships/hyperlink" Target="http://purl.org/dc/elements/1.1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4B9F2F7-B820-2B4D-969B-48FD5A45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</a:t>
            </a:fld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40F53BD6-C017-11FD-F4B6-8169B34AAC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3" y="423332"/>
            <a:ext cx="5976320" cy="2002965"/>
          </a:xfrm>
        </p:spPr>
        <p:txBody>
          <a:bodyPr>
            <a:normAutofit/>
          </a:bodyPr>
          <a:lstStyle/>
          <a:p>
            <a:r>
              <a:rPr lang="en-US" sz="4800" dirty="0"/>
              <a:t>Getting started with GeoSPARQL</a:t>
            </a:r>
            <a:endParaRPr lang="nl-BE" dirty="0"/>
          </a:p>
        </p:txBody>
      </p:sp>
      <p:sp>
        <p:nvSpPr>
          <p:cNvPr id="10" name="Ondertitel 9">
            <a:extLst>
              <a:ext uri="{FF2B5EF4-FFF2-40B4-BE49-F238E27FC236}">
                <a16:creationId xmlns:a16="http://schemas.microsoft.com/office/drawing/2014/main" id="{819C9F0A-3838-9E59-CE44-A9727CD1D6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LD Cursus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C8204237-51C6-67F6-5600-1BE7E926271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02096" y="3707984"/>
            <a:ext cx="4826924" cy="340761"/>
          </a:xfrm>
        </p:spPr>
        <p:txBody>
          <a:bodyPr/>
          <a:lstStyle/>
          <a:p>
            <a:r>
              <a:rPr lang="en-US" sz="1400" dirty="0">
                <a:ea typeface="Arial" charset="0"/>
                <a:cs typeface="Arial" charset="0"/>
              </a:rPr>
              <a:t>Bart De Lathouwer (Geonovum), </a:t>
            </a:r>
            <a:r>
              <a:rPr lang="en-US" sz="1400" dirty="0"/>
              <a:t>Dave Kolas,  Matt Perry &amp; John Herring (Oracle) </a:t>
            </a:r>
            <a:r>
              <a:rPr lang="en-US" sz="1400" dirty="0">
                <a:ea typeface="Arial" charset="0"/>
                <a:cs typeface="Arial" charset="0"/>
              </a:rPr>
              <a:t>Thimo </a:t>
            </a:r>
            <a:r>
              <a:rPr lang="en-US" sz="1400" dirty="0" err="1">
                <a:ea typeface="Arial" charset="0"/>
                <a:cs typeface="Arial" charset="0"/>
              </a:rPr>
              <a:t>Thoeye</a:t>
            </a:r>
            <a:r>
              <a:rPr lang="en-US" sz="1400" dirty="0">
                <a:ea typeface="Arial" charset="0"/>
                <a:cs typeface="Arial" charset="0"/>
              </a:rPr>
              <a:t> (City of Ghent)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11F0EAE3-1BCF-5B3E-595C-CEFBCAADB7F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nl-BE" dirty="0"/>
              <a:t>Openbaar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15C37D7F-32A4-7CDA-E184-05E029E5E92E}"/>
              </a:ext>
            </a:extLst>
          </p:cNvPr>
          <p:cNvSpPr txBox="1">
            <a:spLocks/>
          </p:cNvSpPr>
          <p:nvPr/>
        </p:nvSpPr>
        <p:spPr>
          <a:xfrm>
            <a:off x="6616269" y="4124725"/>
            <a:ext cx="2653506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64686B"/>
              </a:buClr>
              <a:buSzPct val="90000"/>
              <a:buFont typeface="Wingdings" panose="05000000000000000000" pitchFamily="2" charset="2"/>
              <a:buNone/>
              <a:defRPr sz="1400" kern="120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86B"/>
              </a:buClr>
              <a:buSzPct val="90000"/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86B"/>
              </a:buClr>
              <a:buSzPct val="9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86B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86B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/>
              <a:t>8 april 2025</a:t>
            </a:r>
          </a:p>
        </p:txBody>
      </p:sp>
    </p:spTree>
    <p:extLst>
      <p:ext uri="{BB962C8B-B14F-4D97-AF65-F5344CB8AC3E}">
        <p14:creationId xmlns:p14="http://schemas.microsoft.com/office/powerpoint/2010/main" val="3782950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702DE-F431-6F43-92F0-85BE201C2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Turtle - Terse RDF Triple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925FA-B64B-6443-A7AB-191F3B110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 </a:t>
            </a:r>
            <a:r>
              <a:rPr lang="en-US" dirty="0">
                <a:solidFill>
                  <a:srgbClr val="FF0000"/>
                </a:solidFill>
              </a:rPr>
              <a:t>,</a:t>
            </a:r>
            <a:r>
              <a:rPr lang="en-US" dirty="0"/>
              <a:t> symbol may be used to repeat the subject and predicate of triples that only differ in the object RDF term.</a:t>
            </a:r>
          </a:p>
          <a:p>
            <a:pPr lvl="1"/>
            <a:r>
              <a:rPr lang="en-US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, </a:t>
            </a:r>
            <a:r>
              <a:rPr lang="en-US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lvl="1"/>
            <a:r>
              <a:rPr lang="en-US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  <a:r>
              <a:rPr lang="en-US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r>
              <a:rPr lang="en-US" dirty="0"/>
              <a:t>The </a:t>
            </a:r>
            <a:r>
              <a:rPr lang="en-US" dirty="0">
                <a:solidFill>
                  <a:srgbClr val="FF0000"/>
                </a:solidFill>
              </a:rPr>
              <a:t>;</a:t>
            </a:r>
            <a:r>
              <a:rPr lang="en-US" dirty="0"/>
              <a:t> symbol may be used to </a:t>
            </a:r>
            <a:r>
              <a:rPr lang="en-US" dirty="0">
                <a:solidFill>
                  <a:srgbClr val="00B0F0"/>
                </a:solidFill>
              </a:rPr>
              <a:t>repeat the subject of triples</a:t>
            </a:r>
            <a:endParaRPr lang="en-US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  <a:r>
              <a:rPr lang="en-US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/>
              <a:t>. </a:t>
            </a:r>
          </a:p>
          <a:p>
            <a:pPr lvl="1"/>
            <a:r>
              <a:rPr lang="en-US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  <a:r>
              <a:rPr lang="en-US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962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E1230-04EC-4044-8FF6-6AD03B34D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OGC </a:t>
            </a:r>
            <a:r>
              <a:rPr lang="en-US" dirty="0" err="1">
                <a:effectLst/>
              </a:rPr>
              <a:t>GeoSPARQL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4006F-3C67-1D45-ACAF-5FC127AD1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Uses W3C’s SPARQL’s extensibility framework </a:t>
            </a:r>
          </a:p>
          <a:p>
            <a:r>
              <a:rPr lang="en-US" dirty="0"/>
              <a:t>Contains a shared vocabulary</a:t>
            </a:r>
          </a:p>
          <a:p>
            <a:pPr lvl="1"/>
            <a:r>
              <a:rPr lang="en-US" dirty="0"/>
              <a:t>Feature Model and Geometry Model</a:t>
            </a:r>
          </a:p>
          <a:p>
            <a:pPr lvl="1"/>
            <a:r>
              <a:rPr lang="en-US" dirty="0"/>
              <a:t>Minimal set of classes and properties supporting triple patterns </a:t>
            </a:r>
          </a:p>
          <a:p>
            <a:r>
              <a:rPr lang="en-US" dirty="0"/>
              <a:t>Contains datatypes based on text-based geometry serializations : WKT (augmented for CRS); GML</a:t>
            </a:r>
          </a:p>
          <a:p>
            <a:pPr lvl="1"/>
            <a:r>
              <a:rPr lang="en-US" dirty="0" err="1"/>
              <a:t>geo:wktLiteral</a:t>
            </a:r>
            <a:r>
              <a:rPr lang="en-US" dirty="0"/>
              <a:t>, </a:t>
            </a:r>
            <a:r>
              <a:rPr lang="en-US" dirty="0" err="1"/>
              <a:t>geo:gmlLiteral</a:t>
            </a:r>
            <a:r>
              <a:rPr lang="en-US" dirty="0"/>
              <a:t>, ...</a:t>
            </a:r>
          </a:p>
          <a:p>
            <a:pPr lvl="1"/>
            <a:r>
              <a:rPr lang="en-US" dirty="0"/>
              <a:t>Different conformance class for each serialization </a:t>
            </a:r>
          </a:p>
          <a:p>
            <a:r>
              <a:rPr lang="en-US" dirty="0"/>
              <a:t>Contains shared set of FILTER functions</a:t>
            </a:r>
          </a:p>
          <a:p>
            <a:pPr lvl="1"/>
            <a:r>
              <a:rPr lang="en-US" dirty="0"/>
              <a:t>For each Simple Features function </a:t>
            </a:r>
          </a:p>
          <a:p>
            <a:r>
              <a:rPr lang="en-US" dirty="0"/>
              <a:t>Contains Query Rewrite Rules for spatial relations between Features — both explicit (triples) and implicit (geometry)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789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22E99-138D-0147-A652-D4CECB857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</a:rPr>
              <a:t>GeoSPARQL</a:t>
            </a:r>
            <a:r>
              <a:rPr lang="en-US" dirty="0">
                <a:effectLst/>
              </a:rPr>
              <a:t> vs W3C Geo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E01B6-0F7E-2549-8C4A-3F1A20789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</a:t>
            </a:r>
            <a:r>
              <a:rPr lang="en-US" dirty="0" err="1"/>
              <a:t>GeoSPARQL</a:t>
            </a:r>
            <a:r>
              <a:rPr lang="en-US" dirty="0"/>
              <a:t>, W3C Geo:</a:t>
            </a:r>
          </a:p>
          <a:p>
            <a:pPr lvl="1"/>
            <a:r>
              <a:rPr lang="en-US" dirty="0"/>
              <a:t>Only supports point geometries</a:t>
            </a:r>
          </a:p>
          <a:p>
            <a:pPr lvl="1"/>
            <a:r>
              <a:rPr lang="en-US" dirty="0"/>
              <a:t>Only supports one coordinate reference system</a:t>
            </a:r>
          </a:p>
          <a:p>
            <a:pPr lvl="1"/>
            <a:r>
              <a:rPr lang="en-US" dirty="0"/>
              <a:t>Has no spatial relationships </a:t>
            </a:r>
          </a:p>
          <a:p>
            <a:r>
              <a:rPr lang="en-US" dirty="0"/>
              <a:t>Have data in W3C Geo format? </a:t>
            </a:r>
          </a:p>
          <a:p>
            <a:pPr lvl="1"/>
            <a:r>
              <a:rPr lang="en-US" dirty="0"/>
              <a:t>No problem. One query converts W3C Geo into </a:t>
            </a:r>
            <a:r>
              <a:rPr lang="en-US" dirty="0" err="1"/>
              <a:t>GeoSPARQL</a:t>
            </a:r>
            <a:r>
              <a:rPr lang="en-US" dirty="0"/>
              <a:t> information (see paper “Enabling the Geospatial Semantic Web with Parliament and </a:t>
            </a:r>
            <a:r>
              <a:rPr lang="en-US" dirty="0" err="1"/>
              <a:t>GeoSPARQL</a:t>
            </a:r>
            <a:r>
              <a:rPr lang="en-US" dirty="0"/>
              <a:t>”) </a:t>
            </a:r>
          </a:p>
          <a:p>
            <a:r>
              <a:rPr lang="en-US" dirty="0"/>
              <a:t>W3C Geo is very simple and useful, but </a:t>
            </a:r>
            <a:r>
              <a:rPr lang="en-US" dirty="0" err="1"/>
              <a:t>GeoSPARQL</a:t>
            </a:r>
            <a:r>
              <a:rPr lang="en-US" dirty="0"/>
              <a:t> offers significantly more functionality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592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C7B75-578F-2B4C-948C-3E3D5E0E5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Ontology - Basic Classes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6421A94-5D31-BC4A-B8E2-36C30767B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574967"/>
            <a:ext cx="8458200" cy="4460344"/>
          </a:xfrm>
        </p:spPr>
      </p:pic>
    </p:spTree>
    <p:extLst>
      <p:ext uri="{BB962C8B-B14F-4D97-AF65-F5344CB8AC3E}">
        <p14:creationId xmlns:p14="http://schemas.microsoft.com/office/powerpoint/2010/main" val="2756613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78A23-FF74-CB45-8E16-BB86250BC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Datatype Properties for </a:t>
            </a:r>
            <a:r>
              <a:rPr lang="en-US" dirty="0" err="1">
                <a:effectLst/>
              </a:rPr>
              <a:t>geo:Geometry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3A45D-6F49-6847-94AF-0CAC9D186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Explicitly typed as </a:t>
            </a:r>
            <a:r>
              <a:rPr lang="en-US" dirty="0" err="1"/>
              <a:t>owl:DatatypeProperty</a:t>
            </a:r>
            <a:r>
              <a:rPr lang="en-US" dirty="0"/>
              <a:t> and </a:t>
            </a:r>
            <a:r>
              <a:rPr lang="en-US" dirty="0" err="1"/>
              <a:t>rdf:Property</a:t>
            </a:r>
            <a:endParaRPr lang="en-US" dirty="0"/>
          </a:p>
          <a:p>
            <a:pPr lvl="1"/>
            <a:r>
              <a:rPr lang="en-US" dirty="0" err="1"/>
              <a:t>geo:dimension</a:t>
            </a:r>
            <a:endParaRPr lang="en-US" dirty="0"/>
          </a:p>
          <a:p>
            <a:pPr lvl="1"/>
            <a:r>
              <a:rPr lang="en-US" dirty="0" err="1"/>
              <a:t>geo:coordinateDimension</a:t>
            </a:r>
            <a:endParaRPr lang="en-US" dirty="0"/>
          </a:p>
          <a:p>
            <a:pPr lvl="1"/>
            <a:r>
              <a:rPr lang="en-US" dirty="0" err="1"/>
              <a:t>geo:spatialDimension</a:t>
            </a:r>
            <a:endParaRPr lang="en-US" dirty="0"/>
          </a:p>
          <a:p>
            <a:pPr lvl="1"/>
            <a:r>
              <a:rPr lang="en-US" dirty="0" err="1"/>
              <a:t>geo:isEmpty</a:t>
            </a:r>
            <a:endParaRPr lang="en-US" dirty="0"/>
          </a:p>
          <a:p>
            <a:pPr lvl="1"/>
            <a:r>
              <a:rPr lang="en-US" dirty="0" err="1"/>
              <a:t>geo:isSimple</a:t>
            </a:r>
            <a:endParaRPr lang="en-US" dirty="0"/>
          </a:p>
          <a:p>
            <a:pPr lvl="1"/>
            <a:r>
              <a:rPr lang="en-US" dirty="0"/>
              <a:t>geo:is3D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geo:asWKT</a:t>
            </a:r>
            <a:endParaRPr lang="en-US" dirty="0"/>
          </a:p>
          <a:p>
            <a:pPr lvl="1"/>
            <a:r>
              <a:rPr lang="en-US" dirty="0" err="1"/>
              <a:t>geo:asGML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667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1E50C-6ED7-9A48-959E-D649D6AD4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Topological Spatial Relations 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36AA391-4A54-A84E-B1A6-89F371A327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075" y="1416124"/>
            <a:ext cx="8458200" cy="4617891"/>
          </a:xfrm>
        </p:spPr>
      </p:pic>
    </p:spTree>
    <p:extLst>
      <p:ext uri="{BB962C8B-B14F-4D97-AF65-F5344CB8AC3E}">
        <p14:creationId xmlns:p14="http://schemas.microsoft.com/office/powerpoint/2010/main" val="2690358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93660-18C2-644C-808F-369150D7A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Transformational FILTER Functions 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34BC7A4-589E-9A4E-8C90-9F57FC22C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218" y="1279525"/>
            <a:ext cx="3887915" cy="4891088"/>
          </a:xfrm>
        </p:spPr>
      </p:pic>
    </p:spTree>
    <p:extLst>
      <p:ext uri="{BB962C8B-B14F-4D97-AF65-F5344CB8AC3E}">
        <p14:creationId xmlns:p14="http://schemas.microsoft.com/office/powerpoint/2010/main" val="2506991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5C6A1-92E5-8B48-BAC5-CF9D35DD9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DF179-45C0-924A-BDE7-29152DAB2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BBN Parliament</a:t>
            </a:r>
          </a:p>
          <a:p>
            <a:pPr lvl="1"/>
            <a:r>
              <a:rPr lang="en-US" dirty="0"/>
              <a:t>http://parliament.semwebcentral.org/ – Open Source </a:t>
            </a:r>
            <a:r>
              <a:rPr lang="en-US" dirty="0" err="1"/>
              <a:t>triplestore</a:t>
            </a:r>
            <a:endParaRPr lang="en-US" dirty="0"/>
          </a:p>
          <a:p>
            <a:pPr lvl="1"/>
            <a:r>
              <a:rPr lang="en-US" dirty="0"/>
              <a:t>Jena/Joseki front end </a:t>
            </a:r>
          </a:p>
          <a:p>
            <a:r>
              <a:rPr lang="en-US" dirty="0"/>
              <a:t>Oracle Database</a:t>
            </a:r>
          </a:p>
          <a:p>
            <a:pPr lvl="1"/>
            <a:r>
              <a:rPr lang="en-US" dirty="0"/>
              <a:t>http://www.oracle.com/technetwork/database/index.html </a:t>
            </a:r>
          </a:p>
          <a:p>
            <a:r>
              <a:rPr lang="en-US" dirty="0"/>
              <a:t>Strabon</a:t>
            </a:r>
          </a:p>
          <a:p>
            <a:pPr lvl="1"/>
            <a:r>
              <a:rPr lang="en-US" dirty="0"/>
              <a:t>http://www.strabon.di.uoa.gr/about </a:t>
            </a:r>
          </a:p>
          <a:p>
            <a:r>
              <a:rPr lang="en-US" dirty="0"/>
              <a:t>Triply</a:t>
            </a:r>
          </a:p>
          <a:p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382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B69A7-21FF-604C-A14E-4295D9032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Ready to do it yourself?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D7F4908B-CAEC-0742-8FE7-90390CC779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187" y="1300909"/>
            <a:ext cx="3606800" cy="477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82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C5011-1F32-4443-A324-2ADE2DD9F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Example Ontology </a:t>
            </a:r>
            <a:endParaRPr lang="en-US" dirty="0"/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C456C247-A9B7-83CE-6124-379AB90FB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64" y="1712266"/>
            <a:ext cx="10213471" cy="4183339"/>
          </a:xfrm>
        </p:spPr>
      </p:pic>
    </p:spTree>
    <p:extLst>
      <p:ext uri="{BB962C8B-B14F-4D97-AF65-F5344CB8AC3E}">
        <p14:creationId xmlns:p14="http://schemas.microsoft.com/office/powerpoint/2010/main" val="856609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2CB9-2FD4-824D-8E48-E78017664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DA3D3-8A90-9F4C-AFC5-FFEDA9970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GeoSPARQL</a:t>
            </a:r>
            <a:endParaRPr lang="en-US" dirty="0"/>
          </a:p>
          <a:p>
            <a:r>
              <a:rPr lang="en-US" dirty="0" err="1"/>
              <a:t>GeoSPARQL</a:t>
            </a:r>
            <a:r>
              <a:rPr lang="en-US" dirty="0"/>
              <a:t> Vocabulary</a:t>
            </a:r>
          </a:p>
          <a:p>
            <a:r>
              <a:rPr lang="en-US" dirty="0" err="1"/>
              <a:t>GeoSPARQL</a:t>
            </a:r>
            <a:r>
              <a:rPr lang="en-US" dirty="0"/>
              <a:t> Query Relations </a:t>
            </a:r>
          </a:p>
          <a:p>
            <a:r>
              <a:rPr lang="en-US" dirty="0"/>
              <a:t>Worked Example:</a:t>
            </a:r>
          </a:p>
          <a:p>
            <a:pPr lvl="1"/>
            <a:r>
              <a:rPr lang="en-US" dirty="0"/>
              <a:t>Ontology </a:t>
            </a:r>
          </a:p>
          <a:p>
            <a:pPr lvl="1"/>
            <a:r>
              <a:rPr lang="en-US" dirty="0"/>
              <a:t>Instance data</a:t>
            </a:r>
          </a:p>
          <a:p>
            <a:pPr lvl="1"/>
            <a:r>
              <a:rPr lang="en-US" dirty="0"/>
              <a:t>Query </a:t>
            </a:r>
          </a:p>
          <a:p>
            <a:r>
              <a:rPr lang="en-US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70739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CB3C3-7ABC-934F-BF95-070B8161A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Ontology (in Turtle)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A43A2-3829-5C47-8B6F-8DEB21CAB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owl: &lt;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http://www.w3.org/2002/07/owl#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&lt;http://www.w3.org/2000/01/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-schema#&gt;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geo: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ex: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/POI#&gt; .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ex:Restaurant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ex:Service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ex:Park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ex:Attraction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ex:Museum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ex:Attraction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ex:Monument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ex:Attraction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ex:Service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ex:PointOfInterest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ex:Attraction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ex:PointOfInterest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ex:PointOfInterest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geo:Feature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072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CB3C3-7ABC-934F-BF95-070B8161A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Ontology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A43A2-3829-5C47-8B6F-8DEB21CAB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owl: &lt;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http://www.w3.org/2002/07/owl#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.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@prefix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rdfs</a:t>
            </a:r>
            <a:r>
              <a:rPr lang="en-US" sz="14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&lt;http://www.w3.org/2000/01/</a:t>
            </a:r>
            <a:r>
              <a:rPr lang="en-US" sz="1400" b="1" dirty="0" err="1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400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-schema#&gt;</a:t>
            </a:r>
            <a:r>
              <a:rPr lang="en-US" sz="14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geo: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ex: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/POI#&gt; .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ex:Restaurant</a:t>
            </a:r>
            <a:r>
              <a:rPr lang="en-US" sz="14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ex:Service</a:t>
            </a:r>
            <a:r>
              <a:rPr lang="en-US" sz="14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ex:Park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ex:Attraction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ex:Museum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ex:Attraction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ex:Monument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ex:Attraction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ex:Service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ex:PointOfInterest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ex:Attraction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ex:PointOfInterest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ex:PointOfInterest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geo:Feature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107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6F161-7E94-774B-8151-719E9FAC9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5776" y="136525"/>
            <a:ext cx="8683625" cy="685800"/>
          </a:xfrm>
        </p:spPr>
        <p:txBody>
          <a:bodyPr/>
          <a:lstStyle/>
          <a:p>
            <a:r>
              <a:rPr lang="en-US" dirty="0">
                <a:effectLst/>
              </a:rPr>
              <a:t>Inserting into Parliament </a:t>
            </a:r>
            <a:endParaRPr lang="en-US" dirty="0"/>
          </a:p>
        </p:txBody>
      </p:sp>
      <p:pic>
        <p:nvPicPr>
          <p:cNvPr id="1025" name="Picture 1" descr="page18image1778080">
            <a:extLst>
              <a:ext uri="{FF2B5EF4-FFF2-40B4-BE49-F238E27FC236}">
                <a16:creationId xmlns:a16="http://schemas.microsoft.com/office/drawing/2014/main" id="{6CE6D54C-F117-824D-8656-CC2E5B29D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739" y="1300295"/>
            <a:ext cx="7912766" cy="478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8251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8D3AE-B236-9F46-86D2-D25F9454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JSON-LD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53D73-9219-AE44-AB3C-C3A4E6123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POI#Attraction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","@type":["http://www.w3.org/2002/07/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owl#Class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"],"http://www.w3.org/2000/01/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rdf-schema#subClassOf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":[{"@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POI#PointOfInterest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"}]},{"@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POI#Monument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","@type":["http://www.w3.org/2002/07/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owl#Class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"],"http://www.w3.org/2000/01/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rdf-schema#subClassOf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":[{"@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POI#Attraction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"}]},{"@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POI#Museum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","@type":["http://www.w3.org/2002/07/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owl#Class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"],"http://www.w3.org/2000/01/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rdf-schema#subClassOf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":[{"@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POI#Attraction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"}]},{"@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POI#Park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","@type":["http://www.w3.org/2002/07/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owl#Class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"],"http://www.w3.org/2000/01/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rdf-schema#subClassOf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":[{"@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POI#Attraction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"}]},{"@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POI#PointOfInterest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","@type":["http://www.w3.org/2002/07/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owl#Class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"],"http://www.w3.org/2000/01/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rdf-schema#subClassOf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":[{"@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geosparql#Feature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"}]},{"@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POI#Restaurant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","@type":["http://www.w3.org/2002/07/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owl#Class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"],"http://www.w3.org/2000/01/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rdf-schema#subClassOf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":[{"@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POI#Service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"}]},{"@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POI#Service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","@type":["http://www.w3.org/2002/07/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owl#Class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"],"http://www.w3.org/2000/01/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rdf-schema#subClassOf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":[{"@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POI#PointOfInterest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"}]},{"@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geosparql#Feature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"},{"@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id":"http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://www.w3.org/2002/07/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owl#Class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"}]</a:t>
            </a:r>
          </a:p>
        </p:txBody>
      </p:sp>
    </p:spTree>
    <p:extLst>
      <p:ext uri="{BB962C8B-B14F-4D97-AF65-F5344CB8AC3E}">
        <p14:creationId xmlns:p14="http://schemas.microsoft.com/office/powerpoint/2010/main" val="39873195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8D3AE-B236-9F46-86D2-D25F9454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Notation3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53D73-9219-AE44-AB3C-C3A4E6123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owl: &lt;http://www.w3.org/2002/07/owl#&gt; . 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&lt;http://www.w3.org/2000/01/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-schema#&gt; .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POI#Restaurant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POI#Service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.</a:t>
            </a:r>
          </a:p>
          <a:p>
            <a:pPr marL="0" indent="0"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POI#Park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POI#Attraction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.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POI#Museum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POI#Attraction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.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POI#Monument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POI#Attraction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.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POI#Service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POI#PointOfInterest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.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POI#Attraction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POI#PointOfInterest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.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POI#PointOfInterest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rdfs:subClassOf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geosparql#Feature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.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751E8-D344-654B-8C0C-D18ABC4C3A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2018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4754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8D3AE-B236-9F46-86D2-D25F9454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48A197-B846-AE4F-AC8B-96408643D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7767" y="1791532"/>
            <a:ext cx="7893687" cy="134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2978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FFD2DEB-DED1-2B40-98DC-2AFDE44E8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57" y="1046163"/>
            <a:ext cx="6965093" cy="50474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B6FCD7-A4D6-0943-86F3-89714503B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Hyde Park – Speaker Corner - NHM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C9565FA-CA52-1B43-AECF-E0111C85718C}"/>
              </a:ext>
            </a:extLst>
          </p:cNvPr>
          <p:cNvSpPr/>
          <p:nvPr/>
        </p:nvSpPr>
        <p:spPr bwMode="auto">
          <a:xfrm>
            <a:off x="7453312" y="2500312"/>
            <a:ext cx="90" cy="346234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rgbClr val="969696"/>
            </a:solidFill>
            <a:prstDash val="solid"/>
            <a:round/>
            <a:headEnd type="stealth" w="med" len="lg"/>
            <a:tailEnd type="none" w="med" len="med"/>
          </a:ln>
          <a:effectLst/>
        </p:spPr>
        <p:txBody>
          <a:bodyPr vert="horz" wrap="none" lIns="0" tIns="45720" rIns="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00" b="1">
              <a:latin typeface="CG Times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B4FFE32-4C34-0542-AC52-FDD2823D3982}"/>
              </a:ext>
            </a:extLst>
          </p:cNvPr>
          <p:cNvSpPr/>
          <p:nvPr/>
        </p:nvSpPr>
        <p:spPr bwMode="auto">
          <a:xfrm>
            <a:off x="5498309" y="5331618"/>
            <a:ext cx="90" cy="346234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rgbClr val="969696"/>
            </a:solidFill>
            <a:prstDash val="solid"/>
            <a:round/>
            <a:headEnd type="stealth" w="med" len="lg"/>
            <a:tailEnd type="none" w="med" len="med"/>
          </a:ln>
          <a:effectLst/>
        </p:spPr>
        <p:txBody>
          <a:bodyPr vert="horz" wrap="none" lIns="0" tIns="45720" rIns="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00" b="1">
              <a:latin typeface="CG 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693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F8ECA-3492-0A49-8F96-06E417912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Instance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6B43F-E9A7-3045-8E01-8EC862E41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5776" y="1279525"/>
            <a:ext cx="8836810" cy="48910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owl: &lt;http://www.w3.org/2002/07/owl#&gt;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&lt;http://www.w3.org/2000/01/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-schema#&gt;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geo: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ex: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/POI#&gt;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sf: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/sf#&gt; . 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ex:SpeakersCorner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ex:Monument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rdfs:label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"Speakers Corner" 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ex:SCPoint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ex:SCPoint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sf:Point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"POINT(-0.15936 51.5119)"^^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sf:wktLiteral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&lt;http://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dbpedia.org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/page/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Natural_History_Museum,_London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ex:Museum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rdfs:label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"Natural History Museum" ; 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ex:NHMPoint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</a:p>
          <a:p>
            <a:pPr marL="0" indent="0"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ex:NHMPoint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sf:Point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"POINT(-0.1765 51.4964)"^^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sf:wktLiteral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175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F8ECA-3492-0A49-8F96-06E417912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Instance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6B43F-E9A7-3045-8E01-8EC862E41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5776" y="1279525"/>
            <a:ext cx="8836810" cy="48910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owl: &lt;http://www.w3.org/2002/07/owl#&gt;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&lt;http://www.w3.org/2000/01/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-schema#&gt;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geo: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ex: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/POI#&gt;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sf: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/sf#&gt; . 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ex:SpeakersCorner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ex:Monument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rdfs:label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"Speakers Corner" 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ex:SCPoint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ex:SCPoint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sf:Point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"POINT(-0.15936 51.5119)"^^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sf:wktLiteral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&lt;http://</a:t>
            </a:r>
            <a:r>
              <a:rPr lang="en-US" sz="1600" b="1" dirty="0" err="1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dbpedia.org</a:t>
            </a:r>
            <a:r>
              <a:rPr lang="en-US" sz="1600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/page/</a:t>
            </a:r>
            <a:r>
              <a:rPr lang="en-US" sz="1600" b="1" dirty="0" err="1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Natural_History_Museum,_London</a:t>
            </a:r>
            <a:r>
              <a:rPr lang="en-US" sz="1600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ex:Museum</a:t>
            </a:r>
            <a:r>
              <a:rPr lang="en-US" sz="1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rdfs:label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"Natural History Museum"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ex:NHMPoint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</a:p>
          <a:p>
            <a:pPr marL="0" indent="0"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ex:NHMPoint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sf:Point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"POINT(-0.1765 51.4964)"^^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sf:wktLiteral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69163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F8ECA-3492-0A49-8F96-06E417912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Instance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6B43F-E9A7-3045-8E01-8EC862E41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owl: &lt;http://www.w3.org/2002/07/owl#&gt;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&lt;http://www.w3.org/2000/01/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-schema#&gt;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geo: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ex: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/POI#&gt;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sf: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/sf#&gt; . 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ex:HydePark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ex:Park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rdfs:label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"Hyde Park" 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ex:HPPoly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ex:HPPoly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sf:Polygon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"POLYGON((-0.1912 51.51,-0.158 51.5136,-0.157 51.5101,-0.152 51.506,-0.153 51.5034,-0.17475 51.502,-0.1877 51.503,-0.1912 51.51))"</a:t>
            </a:r>
            <a:r>
              <a:rPr lang="en-US" sz="1400" dirty="0"/>
              <a:t>^^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sf:wktLiteral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350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FF7CB-05BF-D248-90D6-C8C964E19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Purpose of </a:t>
            </a:r>
            <a:r>
              <a:rPr lang="en-US" dirty="0" err="1">
                <a:effectLst/>
              </a:rPr>
              <a:t>GeoSPARQL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08888-547C-974C-ABCC-FE433FF5C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problems for which semantic solutions are relevant have an inherent geospatial context </a:t>
            </a:r>
          </a:p>
          <a:p>
            <a:pPr lvl="1"/>
            <a:r>
              <a:rPr lang="en-US" dirty="0"/>
              <a:t>Which hospitals within 20 miles have appropriate treatment centers for my patient? </a:t>
            </a:r>
          </a:p>
          <a:p>
            <a:pPr lvl="1"/>
            <a:r>
              <a:rPr lang="en-US" dirty="0"/>
              <a:t>What airports within 50 miles of a mission objective can support a C5? </a:t>
            </a:r>
          </a:p>
          <a:p>
            <a:r>
              <a:rPr lang="en-US" dirty="0"/>
              <a:t>In order to efficiently perform geospatial reasoning, special indexing is required </a:t>
            </a:r>
          </a:p>
          <a:p>
            <a:pPr lvl="1"/>
            <a:r>
              <a:rPr lang="en-US" dirty="0"/>
              <a:t>We cannot take away the ability to do semantic reasoning though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8253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77554-84BA-534C-84B4-9FF5EA69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CBFE0-5D23-704F-94EF-4B44EE68A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Which monuments are spatially within which parks? 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geo: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#&gt;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geof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/def/functions/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sf: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/sf#&gt;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ex: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/POI#&gt;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 ?m ?p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pgeo</a:t>
            </a:r>
            <a:endParaRPr 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where {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?m a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ex:Monument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?p a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ex:Park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filter(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geof:sfWithin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055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F8ECA-3492-0A49-8F96-06E417912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Instance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6B43F-E9A7-3045-8E01-8EC862E41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owl: &lt;http://www.w3.org/2002/07/owl#&gt;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&lt;http://www.w3.org/2000/01/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-schema#&gt;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geo: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ex: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/POI#&gt;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sf: &lt;http://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/sf#&gt; . 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ex:HydePark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ex:Park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&lt;http://dbpedia.org/page/Hyde_Park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ex:Park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rdfs:label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"Hyde Park" 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ex:HPPoly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</a:p>
          <a:p>
            <a:pPr marL="0" indent="0"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ex:HPPoly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sf:Polygon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"POLYGON((-0.1912 51.51,-0.158 51.5136,-0.157 51.5101,-0.152 51.506,-0.153 51.5034,-0.17475 51.502,-0.1877 51.503,-0.1912 51.51))"</a:t>
            </a:r>
            <a:r>
              <a:rPr lang="en-US" sz="1400" dirty="0"/>
              <a:t>^^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sf:wktLiteral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8259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77554-84BA-534C-84B4-9FF5EA69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CBFE0-5D23-704F-94EF-4B44EE68A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Which monuments are spatially within which parks? 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geo: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#&gt;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geof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/def/functions/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sf: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/sf#&gt;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ex: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/POI#&gt;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 ?m ?p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pgeo</a:t>
            </a:r>
            <a:endParaRPr 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where {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?m a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ex:Monument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?p a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ex:Park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filter(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geof:sfWithin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794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77554-84BA-534C-84B4-9FF5EA69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CBFE0-5D23-704F-94EF-4B44EE68A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Which monuments are spatially within which parks? 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geo: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#&gt;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geof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/def/functions/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geosparql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sf: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www.opengis.net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/sf#&gt;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ex: &lt;http://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www.example.org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/POI#&gt;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 ?m ?p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pgeo</a:t>
            </a:r>
            <a:endParaRPr 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where {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?m a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ex:Monument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?p a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ex:Park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geo:hasGeometry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geo:asWKT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filter(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geof:sfWithin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?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pgeo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873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92DDE-814F-F24A-B20D-1F262D02A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Tip of the Iceberg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BCD12-B4DA-D041-9F3F-0F15B6CCD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simplest of simple examples </a:t>
            </a:r>
          </a:p>
          <a:p>
            <a:r>
              <a:rPr lang="en-US" dirty="0" err="1"/>
              <a:t>GeoSPARQL</a:t>
            </a:r>
            <a:r>
              <a:rPr lang="en-US" dirty="0"/>
              <a:t> is about adding geospatial reasoning to Semantic Web applications </a:t>
            </a:r>
          </a:p>
          <a:p>
            <a:pPr lvl="1"/>
            <a:r>
              <a:rPr lang="en-US" dirty="0"/>
              <a:t>Most domain ontologies are much richer than this example, enabling interesting reasoning </a:t>
            </a:r>
          </a:p>
          <a:p>
            <a:pPr lvl="1"/>
            <a:r>
              <a:rPr lang="en-US" dirty="0"/>
              <a:t>Data integration applications can have a geospatial component </a:t>
            </a:r>
          </a:p>
          <a:p>
            <a:r>
              <a:rPr lang="en-US" dirty="0"/>
              <a:t>Some potential queries: </a:t>
            </a:r>
          </a:p>
          <a:p>
            <a:pPr lvl="1"/>
            <a:r>
              <a:rPr lang="en-US" dirty="0"/>
              <a:t>Which hospitals within 20 miles have appropriate treatment centers for my patient? (reasoning) </a:t>
            </a:r>
          </a:p>
          <a:p>
            <a:pPr lvl="1"/>
            <a:r>
              <a:rPr lang="en-US" dirty="0"/>
              <a:t>What hotels with 3 star ratings are within 10km of at least 3 attractions with 4 star ratings? (data integration)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2750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AF01C-01F1-BB4A-B836-AE27AB82E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</a:t>
            </a:r>
            <a:r>
              <a:rPr lang="en-US" dirty="0" err="1"/>
              <a:t>DBpedia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69ED0-CCE9-2C49-9454-7FA7EEDE8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dbo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http://dbpedia.org/ontology/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dbp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dbpedia.org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/resource/&gt; 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foaf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xmlns.com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foaf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/0.1/&gt; </a:t>
            </a: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 ?name ?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bandname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where {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?person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foaf:name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?name . 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?band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dbo:bandMember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?person .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?band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dbo:genre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dbp:Techno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?band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foaf:name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bandname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. 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b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http://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dbpedia.org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sparql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3117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E3ED7-57B2-BA43-AB26-A5A5A1505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2F76D-113B-624F-A0C9-06F596875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http://rdf.myexperiment.org/howtosparql</a:t>
            </a:r>
            <a:endParaRPr lang="en-US" dirty="0"/>
          </a:p>
          <a:p>
            <a:r>
              <a:rPr lang="en-US" dirty="0">
                <a:hlinkClick r:id="rId3"/>
              </a:rPr>
              <a:t>https://forge.taotesting.com/attachments/download/563/dbpedia-sparql-examples.pdf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219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BF6B-2626-5344-964C-B237C1937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5000F-13B7-8145-897F-FE044A70BA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Triples</a:t>
            </a:r>
          </a:p>
          <a:p>
            <a:r>
              <a:rPr lang="en-US" dirty="0"/>
              <a:t>Easier to connect multiple database</a:t>
            </a:r>
          </a:p>
          <a:p>
            <a:pPr lvl="1"/>
            <a:r>
              <a:rPr lang="en-US" dirty="0"/>
              <a:t>But…  we need to agree on the vocabularies and ontologies</a:t>
            </a:r>
          </a:p>
          <a:p>
            <a:pPr lvl="2"/>
            <a:r>
              <a:rPr lang="en-US" dirty="0"/>
              <a:t>Don’t create your own vocabularies and ontologies!!</a:t>
            </a:r>
          </a:p>
          <a:p>
            <a:r>
              <a:rPr lang="en-US" dirty="0"/>
              <a:t>Publishing geo data on the web</a:t>
            </a:r>
          </a:p>
          <a:p>
            <a:r>
              <a:rPr lang="en-US" dirty="0"/>
              <a:t>Foundation for the sematic web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921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9C685-7897-D840-A98E-65699E316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Scope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40CD9-B0CA-2346-88AD-FD8BDD79C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GeoSPARQL</a:t>
            </a:r>
            <a:r>
              <a:rPr lang="en-US" dirty="0"/>
              <a:t> is a minimal RDF/OWL/SPARQL vocabulary for storage and query of geospatial information</a:t>
            </a:r>
          </a:p>
          <a:p>
            <a:pPr lvl="1"/>
            <a:r>
              <a:rPr lang="en-US" dirty="0"/>
              <a:t>Should be able to be easily attached to ontologies with a need for spatial information </a:t>
            </a:r>
          </a:p>
          <a:p>
            <a:pPr lvl="1"/>
            <a:r>
              <a:rPr lang="en-US" dirty="0"/>
              <a:t>Represents *only* geometries and the concept of a Feature (a thing with a geometry) and the geospatial relationships between them </a:t>
            </a:r>
          </a:p>
          <a:p>
            <a:r>
              <a:rPr lang="en-US" dirty="0"/>
              <a:t>Result: triple store implementations can spatially index information in the vocabulary, and perform spatial reasoning </a:t>
            </a:r>
          </a:p>
          <a:p>
            <a:r>
              <a:rPr lang="en-US" dirty="0" err="1"/>
              <a:t>GeoSPARQL</a:t>
            </a:r>
            <a:r>
              <a:rPr lang="en-US" dirty="0"/>
              <a:t> intends to be</a:t>
            </a:r>
          </a:p>
          <a:p>
            <a:pPr lvl="1"/>
            <a:r>
              <a:rPr lang="en-US" dirty="0"/>
              <a:t>Robust enough to be used for ‘serious’ geospatial data</a:t>
            </a:r>
          </a:p>
          <a:p>
            <a:pPr lvl="1"/>
            <a:r>
              <a:rPr lang="en-US" dirty="0"/>
              <a:t>Simple enough for Linked Open Data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394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8C87E-F86C-4743-B172-9407DEBF0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SPARQL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3A431-6E4C-9344-B331-35555B04D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0075" y="1279525"/>
            <a:ext cx="8458200" cy="489108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W3C Recommendation for querying RDF/OWL </a:t>
            </a:r>
          </a:p>
          <a:p>
            <a:r>
              <a:rPr lang="en-US" dirty="0"/>
              <a:t>Syntax based on RDF/Turtle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dc: &lt;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http://purl.org/dc/elements/1.1/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ns: &lt;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http://example.org/ns#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b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 ?title ?price</a:t>
            </a:r>
            <a:b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WHERE {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?x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dc:title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?title .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OPTIONAL {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?x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ns:price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?price .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FILTER (?price &lt; 30)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252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8C87E-F86C-4743-B172-9407DEBF0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SPARQL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3A431-6E4C-9344-B331-35555B04D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0075" y="1279525"/>
            <a:ext cx="8458200" cy="489108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W3C Recommendation for querying RDF/OWL </a:t>
            </a:r>
          </a:p>
          <a:p>
            <a:r>
              <a:rPr lang="en-US" dirty="0"/>
              <a:t>Syntax based on RDF/Turtle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dc: &lt;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http://purl.org/dc/elements/1.1/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PREFIX ns: &lt;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http://example.org/ns#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b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 ?title ?price</a:t>
            </a:r>
            <a:b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WHERE {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800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?x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dc:title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?title</a:t>
            </a:r>
            <a:r>
              <a:rPr lang="en-US" sz="1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OPTIONAL {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</a:t>
            </a:r>
            <a:r>
              <a:rPr lang="en-US" sz="1800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?x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ns:price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?price</a:t>
            </a:r>
            <a:r>
              <a:rPr lang="en-US" sz="1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FILTER (?price &lt; 30) 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231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702DE-F431-6F43-92F0-85BE201C2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Turtle - Terse RDF Triple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925FA-B64B-6443-A7AB-191F3B110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triples are a sequence of 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subject, predicate, object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terms, </a:t>
            </a:r>
            <a:r>
              <a:rPr lang="en-US" dirty="0">
                <a:solidFill>
                  <a:srgbClr val="FF0000"/>
                </a:solidFill>
              </a:rPr>
              <a:t>separated by whitespace </a:t>
            </a:r>
            <a:r>
              <a:rPr lang="en-US" dirty="0"/>
              <a:t>and terminated by '</a:t>
            </a:r>
            <a:r>
              <a:rPr lang="en-US" dirty="0">
                <a:solidFill>
                  <a:srgbClr val="FF0000"/>
                </a:solidFill>
              </a:rPr>
              <a:t>.</a:t>
            </a:r>
            <a:r>
              <a:rPr lang="en-US" dirty="0"/>
              <a:t>' after each triple</a:t>
            </a:r>
          </a:p>
          <a:p>
            <a:r>
              <a:rPr lang="en-US" dirty="0"/>
              <a:t>IRIs are written enclosed in '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/>
              <a:t>' and '</a:t>
            </a:r>
            <a:r>
              <a:rPr lang="en-US" dirty="0">
                <a:solidFill>
                  <a:srgbClr val="FF0000"/>
                </a:solidFill>
              </a:rPr>
              <a:t>&gt;</a:t>
            </a:r>
            <a:r>
              <a:rPr lang="en-US" dirty="0"/>
              <a:t>’ </a:t>
            </a:r>
          </a:p>
          <a:p>
            <a:r>
              <a:rPr lang="en-US" dirty="0"/>
              <a:t>URIs may also be abbreviated by using Turtle’s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</a:t>
            </a:r>
            <a:r>
              <a:rPr lang="en-US" dirty="0"/>
              <a:t>directive that allows declaring a short prefix name for a long prefix of repeated URIs.</a:t>
            </a:r>
          </a:p>
          <a:p>
            <a:pPr marL="347663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179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702DE-F431-6F43-92F0-85BE201C2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Turtle - Terse RDF Triple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925FA-B64B-6443-A7AB-191F3B110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triples are a sequence of </a:t>
            </a:r>
            <a:r>
              <a:rPr lang="en-US" sz="1800" b="1" dirty="0">
                <a:solidFill>
                  <a:srgbClr val="FFFFFF"/>
                </a:solidFill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subject</a:t>
            </a:r>
            <a:r>
              <a:rPr lang="en-US" sz="1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predicate</a:t>
            </a:r>
            <a:r>
              <a:rPr lang="en-US" sz="18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FFFF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en-US" dirty="0"/>
              <a:t> terms, </a:t>
            </a:r>
            <a:r>
              <a:rPr lang="en-US" dirty="0">
                <a:solidFill>
                  <a:srgbClr val="FF0000"/>
                </a:solidFill>
              </a:rPr>
              <a:t>separated by whitespace </a:t>
            </a:r>
            <a:r>
              <a:rPr lang="en-US" dirty="0"/>
              <a:t>and terminated by '</a:t>
            </a:r>
            <a:r>
              <a:rPr lang="en-US" dirty="0">
                <a:solidFill>
                  <a:srgbClr val="FF0000"/>
                </a:solidFill>
              </a:rPr>
              <a:t>.</a:t>
            </a:r>
            <a:r>
              <a:rPr lang="en-US" dirty="0"/>
              <a:t>' after each triple</a:t>
            </a:r>
          </a:p>
          <a:p>
            <a:r>
              <a:rPr lang="en-US" dirty="0"/>
              <a:t>IRIs are written enclosed in '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/>
              <a:t>' and '</a:t>
            </a:r>
            <a:r>
              <a:rPr lang="en-US" dirty="0">
                <a:solidFill>
                  <a:srgbClr val="FF0000"/>
                </a:solidFill>
              </a:rPr>
              <a:t>&gt;</a:t>
            </a:r>
            <a:r>
              <a:rPr lang="en-US" dirty="0"/>
              <a:t>’ </a:t>
            </a:r>
          </a:p>
          <a:p>
            <a:r>
              <a:rPr lang="en-US" dirty="0"/>
              <a:t>URIs may also be abbreviated by using Turtle’s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@prefix </a:t>
            </a:r>
            <a:r>
              <a:rPr lang="en-US" dirty="0"/>
              <a:t>directive that allows declaring a short prefix name for a long prefix of repeated URIs.</a:t>
            </a:r>
          </a:p>
          <a:p>
            <a:pPr marL="347663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286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702DE-F431-6F43-92F0-85BE201C2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Turtle - Terse RDF Triple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925FA-B64B-6443-A7AB-191F3B110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 </a:t>
            </a:r>
            <a:r>
              <a:rPr lang="en-US" dirty="0">
                <a:solidFill>
                  <a:srgbClr val="FF0000"/>
                </a:solidFill>
              </a:rPr>
              <a:t>,</a:t>
            </a:r>
            <a:r>
              <a:rPr lang="en-US" dirty="0"/>
              <a:t> symbol may be used to repeat the subject and predicate of triples that only differ in the object RDF term.</a:t>
            </a:r>
          </a:p>
          <a:p>
            <a:pPr lvl="1"/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:a :b :c , :d .</a:t>
            </a:r>
          </a:p>
          <a:p>
            <a:pPr lvl="1"/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:a :b :c . :a :b :d .</a:t>
            </a:r>
          </a:p>
          <a:p>
            <a:r>
              <a:rPr lang="en-US" dirty="0"/>
              <a:t>The </a:t>
            </a:r>
            <a:r>
              <a:rPr lang="en-US" dirty="0">
                <a:solidFill>
                  <a:srgbClr val="FF0000"/>
                </a:solidFill>
              </a:rPr>
              <a:t>;</a:t>
            </a:r>
            <a:r>
              <a:rPr lang="en-US" dirty="0"/>
              <a:t> symbol may be used to </a:t>
            </a:r>
            <a:r>
              <a:rPr lang="en-US" dirty="0">
                <a:solidFill>
                  <a:srgbClr val="00B0F0"/>
                </a:solidFill>
              </a:rPr>
              <a:t>repeat the subject of triples</a:t>
            </a:r>
            <a:endParaRPr lang="en-US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:a :b :c ; :d :e </a:t>
            </a:r>
            <a:r>
              <a:rPr lang="en-US" b="1" dirty="0"/>
              <a:t>. </a:t>
            </a:r>
          </a:p>
          <a:p>
            <a:pPr lvl="1"/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:a :b :c . :a :d :e .</a:t>
            </a:r>
          </a:p>
          <a:p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827944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Demo" id="{DD1ABC53-AD6C-4AF6-A3AC-5CF418B3A5D7}" vid="{AB134C20-E7F7-42A9-B7CB-77389986E60B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6A073BBB3FB3429D87D77C40313058" ma:contentTypeVersion="17" ma:contentTypeDescription="Een nieuw document maken." ma:contentTypeScope="" ma:versionID="d029de722713fbda088f474ab55a8f91">
  <xsd:schema xmlns:xsd="http://www.w3.org/2001/XMLSchema" xmlns:xs="http://www.w3.org/2001/XMLSchema" xmlns:p="http://schemas.microsoft.com/office/2006/metadata/properties" xmlns:ns2="385505e6-e5d7-4f1a-b335-045f4e6272b3" xmlns:ns3="86b5f7f7-2f15-447a-b5f6-1e4312ec3a6d" targetNamespace="http://schemas.microsoft.com/office/2006/metadata/properties" ma:root="true" ma:fieldsID="f9978f67d981c86fda37d097ac6baa60" ns2:_="" ns3:_="">
    <xsd:import namespace="385505e6-e5d7-4f1a-b335-045f4e6272b3"/>
    <xsd:import namespace="86b5f7f7-2f15-447a-b5f6-1e4312ec3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505e6-e5d7-4f1a-b335-045f4e627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5f7f7-2f15-447a-b5f6-1e4312ec3a6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58b36c94-b9c1-4ed1-a4e5-64fd1c764bee}" ma:internalName="TaxCatchAll" ma:showField="CatchAllData" ma:web="86b5f7f7-2f15-447a-b5f6-1e4312ec3a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6b5f7f7-2f15-447a-b5f6-1e4312ec3a6d" xsi:nil="true"/>
    <lcf76f155ced4ddcb4097134ff3c332f xmlns="385505e6-e5d7-4f1a-b335-045f4e6272b3">
      <Terms xmlns="http://schemas.microsoft.com/office/infopath/2007/PartnerControls"/>
    </lcf76f155ced4ddcb4097134ff3c332f>
    <SharedWithUsers xmlns="86b5f7f7-2f15-447a-b5f6-1e4312ec3a6d">
      <UserInfo>
        <DisplayName>Jan Bruijn</DisplayName>
        <AccountId>13</AccountId>
        <AccountType/>
      </UserInfo>
      <UserInfo>
        <DisplayName>Bart de Lathouwer</DisplayName>
        <AccountId>14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5A7FB9FF-2AD4-4A95-B6B5-2EC61F87A4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5505e6-e5d7-4f1a-b335-045f4e6272b3"/>
    <ds:schemaRef ds:uri="86b5f7f7-2f15-447a-b5f6-1e4312ec3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631435-C61A-414A-92D1-B61B9AC931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91F0A0-D6C0-4255-AE7B-3BB48A4DE088}">
  <ds:schemaRefs>
    <ds:schemaRef ds:uri="385505e6-e5d7-4f1a-b335-045f4e6272b3"/>
    <ds:schemaRef ds:uri="63969682-2446-4b34-9beb-3def3850b708"/>
    <ds:schemaRef ds:uri="86b5f7f7-2f15-447a-b5f6-1e4312ec3a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Demo</Template>
  <TotalTime>0</TotalTime>
  <Words>3649</Words>
  <Application>Microsoft Office PowerPoint</Application>
  <PresentationFormat>Widescreen</PresentationFormat>
  <Paragraphs>343</Paragraphs>
  <Slides>37</Slides>
  <Notes>15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Arial Black</vt:lpstr>
      <vt:lpstr>Calibri</vt:lpstr>
      <vt:lpstr>CG Times</vt:lpstr>
      <vt:lpstr>Courier New</vt:lpstr>
      <vt:lpstr>Tenorite</vt:lpstr>
      <vt:lpstr>Wingdings</vt:lpstr>
      <vt:lpstr>Geonovum</vt:lpstr>
      <vt:lpstr>Getting started with GeoSPARQL</vt:lpstr>
      <vt:lpstr>PowerPoint Presentation</vt:lpstr>
      <vt:lpstr>Purpose of GeoSPARQL </vt:lpstr>
      <vt:lpstr>Scope </vt:lpstr>
      <vt:lpstr>SPARQL </vt:lpstr>
      <vt:lpstr>SPARQL </vt:lpstr>
      <vt:lpstr>Turtle - Terse RDF Triple Language</vt:lpstr>
      <vt:lpstr>Turtle - Terse RDF Triple Language</vt:lpstr>
      <vt:lpstr>Turtle - Terse RDF Triple Language</vt:lpstr>
      <vt:lpstr>Turtle - Terse RDF Triple Language</vt:lpstr>
      <vt:lpstr>OGC GeoSPARQL </vt:lpstr>
      <vt:lpstr>GeoSPARQL vs W3C Geo </vt:lpstr>
      <vt:lpstr>Ontology - Basic Classes</vt:lpstr>
      <vt:lpstr>Datatype Properties for geo:Geometry </vt:lpstr>
      <vt:lpstr>Topological Spatial Relations </vt:lpstr>
      <vt:lpstr>Transformational FILTER Functions </vt:lpstr>
      <vt:lpstr>Implementations</vt:lpstr>
      <vt:lpstr>Ready to do it yourself?</vt:lpstr>
      <vt:lpstr>Example Ontology </vt:lpstr>
      <vt:lpstr>Example Ontology (in Turtle)</vt:lpstr>
      <vt:lpstr>Example Ontology</vt:lpstr>
      <vt:lpstr>Inserting into Parliament </vt:lpstr>
      <vt:lpstr>In JSON-LD</vt:lpstr>
      <vt:lpstr>In Notation3</vt:lpstr>
      <vt:lpstr>Graph</vt:lpstr>
      <vt:lpstr>Hyde Park – Speaker Corner - NHM</vt:lpstr>
      <vt:lpstr>Example Instance data</vt:lpstr>
      <vt:lpstr>Example Instance data</vt:lpstr>
      <vt:lpstr>Example Instance data</vt:lpstr>
      <vt:lpstr>Example Query</vt:lpstr>
      <vt:lpstr>Example Instance data</vt:lpstr>
      <vt:lpstr>Example Query</vt:lpstr>
      <vt:lpstr>Example Query</vt:lpstr>
      <vt:lpstr>Tip of the Iceberg </vt:lpstr>
      <vt:lpstr>Searching DBpedia</vt:lpstr>
      <vt:lpstr>more</vt:lpstr>
      <vt:lpstr>Concluding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Geonovum</dc:title>
  <dc:creator>Koos Boersma</dc:creator>
  <cp:lastModifiedBy>Rolf Jonker</cp:lastModifiedBy>
  <cp:revision>198</cp:revision>
  <dcterms:created xsi:type="dcterms:W3CDTF">2023-05-01T08:51:00Z</dcterms:created>
  <dcterms:modified xsi:type="dcterms:W3CDTF">2025-04-24T09:53:35Z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0x010100216A073BBB3FB3429D87D77C40313058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  <property fmtid="{D5CDD505-2E9C-101B-9397-08002B2CF9AE}" pid="10" name="SharedWithUsers">
    <vt:lpwstr>13;#Jan Bruijn;#14;#Bart de Lathouwer</vt:lpwstr>
  </property>
</Properties>
</file>

<file path=docProps/thumbnail.jpeg>
</file>